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1/11/2020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mofond.ru/statya/ekologicheskiy_reyting_200_gorodov_rossii_za_2019_god/100219" TargetMode="External"/><Relationship Id="rId2" Type="http://schemas.openxmlformats.org/officeDocument/2006/relationships/hyperlink" Target="https://showdata.gks.ru/report/279006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srealt.ru/cena/kvartir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cap="small" dirty="0" err="1"/>
              <a:t>Cities</a:t>
            </a:r>
            <a:r>
              <a:rPr lang="ru-RU" b="1" cap="small" dirty="0"/>
              <a:t> </a:t>
            </a:r>
            <a:r>
              <a:rPr lang="ru-RU" b="1" cap="small" dirty="0" err="1"/>
              <a:t>of</a:t>
            </a:r>
            <a:r>
              <a:rPr lang="ru-RU" b="1" cap="small" dirty="0"/>
              <a:t> </a:t>
            </a:r>
            <a:r>
              <a:rPr lang="ru-RU" b="1" cap="small" dirty="0" err="1"/>
              <a:t>Russia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0376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cap="small" dirty="0" err="1"/>
              <a:t>Results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Analyzing the mark data on the map, we saw that for our family the following cities would be most preferable for moving: </a:t>
            </a:r>
            <a:endParaRPr lang="ru-RU" dirty="0"/>
          </a:p>
          <a:p>
            <a:pPr lvl="1"/>
            <a:r>
              <a:rPr lang="en-US" dirty="0"/>
              <a:t>Vladimir, </a:t>
            </a:r>
            <a:endParaRPr lang="ru-RU" dirty="0"/>
          </a:p>
          <a:p>
            <a:pPr lvl="1"/>
            <a:r>
              <a:rPr lang="en-US" dirty="0"/>
              <a:t>Saransk, </a:t>
            </a:r>
            <a:endParaRPr lang="ru-RU" dirty="0"/>
          </a:p>
          <a:p>
            <a:pPr lvl="1"/>
            <a:r>
              <a:rPr lang="en-US" dirty="0"/>
              <a:t>Cheboksary, </a:t>
            </a:r>
            <a:endParaRPr lang="ru-RU" dirty="0"/>
          </a:p>
          <a:p>
            <a:pPr lvl="1"/>
            <a:r>
              <a:rPr lang="en-US" dirty="0"/>
              <a:t>Pskov.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3823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Introduction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idea of ​​my research is to help people, who want to change their place of </a:t>
            </a:r>
            <a:r>
              <a:rPr lang="en-US" dirty="0" smtClean="0"/>
              <a:t>residence</a:t>
            </a:r>
            <a:endParaRPr lang="ru-RU" dirty="0" smtClean="0"/>
          </a:p>
          <a:p>
            <a:r>
              <a:rPr lang="en-US" dirty="0"/>
              <a:t>This study will be useful to those who want to move to another city; real estate agencies of individual cities, in addition, it may become a takeover for changes in troubled cities:</a:t>
            </a:r>
            <a:endParaRPr lang="ru-RU" dirty="0"/>
          </a:p>
          <a:p>
            <a:pPr lvl="1"/>
            <a:r>
              <a:rPr lang="en-US" dirty="0"/>
              <a:t>People who plan to change their place of residence will be able to visually assess the capabilities of individual cities.</a:t>
            </a:r>
            <a:endParaRPr lang="ru-RU" dirty="0"/>
          </a:p>
          <a:p>
            <a:pPr lvl="1"/>
            <a:r>
              <a:rPr lang="en-US" dirty="0"/>
              <a:t>Real estate agencies will be able to use the results of research to advertise real estate in individual cities.</a:t>
            </a:r>
            <a:endParaRPr lang="ru-RU" dirty="0"/>
          </a:p>
          <a:p>
            <a:pPr lvl="1"/>
            <a:r>
              <a:rPr lang="en-US" dirty="0"/>
              <a:t>City leaders can get a clear picture of the state of their city.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0201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D</a:t>
            </a:r>
            <a:r>
              <a:rPr lang="en-US" b="1" i="1" dirty="0" smtClean="0"/>
              <a:t>ata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err="1"/>
              <a:t>location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cities</a:t>
            </a:r>
            <a:r>
              <a:rPr lang="ru-RU" dirty="0"/>
              <a:t>;</a:t>
            </a:r>
          </a:p>
          <a:p>
            <a:pPr lvl="0"/>
            <a:r>
              <a:rPr lang="ru-RU" dirty="0" err="1"/>
              <a:t>ecological</a:t>
            </a:r>
            <a:r>
              <a:rPr lang="ru-RU" dirty="0"/>
              <a:t> </a:t>
            </a:r>
            <a:r>
              <a:rPr lang="ru-RU" dirty="0" err="1"/>
              <a:t>situation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cities</a:t>
            </a:r>
            <a:r>
              <a:rPr lang="ru-RU" dirty="0"/>
              <a:t>;</a:t>
            </a:r>
          </a:p>
          <a:p>
            <a:pPr lvl="0"/>
            <a:r>
              <a:rPr lang="en-US" dirty="0"/>
              <a:t>the population growth rate of the city (what is the trend?: more come or leave the city)</a:t>
            </a:r>
            <a:endParaRPr lang="ru-RU" dirty="0"/>
          </a:p>
          <a:p>
            <a:pPr lvl="0"/>
            <a:r>
              <a:rPr lang="ru-RU" dirty="0" err="1"/>
              <a:t>cost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housing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sources</a:t>
            </a:r>
            <a:r>
              <a:rPr lang="ru-RU" dirty="0"/>
              <a:t>:</a:t>
            </a:r>
          </a:p>
          <a:p>
            <a:pPr lvl="0"/>
            <a:r>
              <a:rPr lang="ru-RU" u="sng" dirty="0">
                <a:hlinkClick r:id="rId2"/>
              </a:rPr>
              <a:t>https://showdata.gks.ru/report/279006/</a:t>
            </a:r>
            <a:endParaRPr lang="ru-RU" dirty="0"/>
          </a:p>
          <a:p>
            <a:pPr lvl="0"/>
            <a:r>
              <a:rPr lang="ru-RU" u="sng" dirty="0">
                <a:hlinkClick r:id="rId3"/>
              </a:rPr>
              <a:t>https://www.domofond.ru/statya/ekologicheskiy_reyting_200_gorodov_rossii_za_2019_god/100219</a:t>
            </a:r>
            <a:endParaRPr lang="ru-RU" dirty="0"/>
          </a:p>
          <a:p>
            <a:pPr lvl="0"/>
            <a:r>
              <a:rPr lang="ru-RU" u="sng" dirty="0">
                <a:hlinkClick r:id="rId4"/>
              </a:rPr>
              <a:t>https://rosrealt.ru/cena/kvartira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1801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</a:t>
            </a:r>
            <a:r>
              <a:rPr lang="en-US" dirty="0" err="1" smtClean="0"/>
              <a:t>dataframe</a:t>
            </a:r>
            <a:r>
              <a:rPr lang="en-US" dirty="0" smtClean="0"/>
              <a:t>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69268" y="864108"/>
            <a:ext cx="7808926" cy="512064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 rotWithShape="1">
          <a:blip r:embed="rId2"/>
          <a:srcRect l="29182" t="41065" r="6681" b="23289"/>
          <a:stretch/>
        </p:blipFill>
        <p:spPr bwMode="auto">
          <a:xfrm>
            <a:off x="3869268" y="1934174"/>
            <a:ext cx="7808926" cy="29805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966059" y="1214475"/>
            <a:ext cx="6062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С</a:t>
            </a:r>
            <a:r>
              <a:rPr lang="en-US" dirty="0" err="1" smtClean="0"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ities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of Russia with a population of more than 100,000 people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5972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Methodology</a:t>
            </a:r>
            <a:r>
              <a:rPr lang="ru-RU" b="1" dirty="0"/>
              <a:t/>
            </a:r>
            <a:br>
              <a:rPr lang="ru-RU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Pearson Correlation Coefficient </a:t>
            </a:r>
            <a:endParaRPr lang="en-US" dirty="0" smtClean="0"/>
          </a:p>
          <a:p>
            <a:r>
              <a:rPr lang="en-US" dirty="0"/>
              <a:t>P-value of P </a:t>
            </a:r>
            <a:endParaRPr lang="en-US" dirty="0" smtClean="0"/>
          </a:p>
          <a:p>
            <a:r>
              <a:rPr lang="en-US" dirty="0"/>
              <a:t>K-Means Clustering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6435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</a:t>
            </a:r>
            <a:r>
              <a:rPr lang="en-US" dirty="0"/>
              <a:t>between population migration and the cost of housing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l="28414" t="35070" r="44766" b="37854"/>
          <a:stretch/>
        </p:blipFill>
        <p:spPr bwMode="auto">
          <a:xfrm>
            <a:off x="4383817" y="1023117"/>
            <a:ext cx="4890812" cy="30002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133704" y="4237964"/>
            <a:ext cx="4297680" cy="4154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Pearson Correlation Coefficient is 0.39808265294779915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with a P-value of P = 0.00013429244814229738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837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l="28994" t="36617" r="33314" b="16194"/>
          <a:stretch/>
        </p:blipFill>
        <p:spPr bwMode="auto">
          <a:xfrm>
            <a:off x="4415246" y="1031965"/>
            <a:ext cx="6518365" cy="48332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358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</a:t>
            </a:r>
            <a:r>
              <a:rPr lang="en-US" dirty="0"/>
              <a:t>information on the environmental situation 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185" t="48369" r="23423" b="21458"/>
          <a:stretch/>
        </p:blipFill>
        <p:spPr>
          <a:xfrm>
            <a:off x="3971106" y="809896"/>
            <a:ext cx="6742634" cy="214230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066903" y="2901532"/>
            <a:ext cx="7598228" cy="3363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All cities were divided into 4 categories according to the ecological situation: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Ecology  &lt;= 5.9  - Very large pollution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5.9 &lt; Ecology &lt;= 6.3  - High pollution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6.3&lt; Ecology &lt;= 6.9 - Elevated pollution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Ecology &gt;6.9 -  Low pollution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We also divided all cities into 4 clusters according to the cost of housing: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cost &lt;= 40285 - "cluster 1"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40285 &lt; cost &lt;= 46625 - "cluster 2"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Wingdings" panose="05000000000000000000" pitchFamily="2" charset="2"/>
              <a:buChar char="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46625&lt; cost &lt;= 58772 "cluster 3"</a:t>
            </a:r>
            <a:endParaRPr lang="ru-RU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"/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cost &gt; 58772 "cluster 4"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0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Folium</a:t>
            </a:r>
            <a:endParaRPr lang="ru-RU" dirty="0"/>
          </a:p>
        </p:txBody>
      </p:sp>
      <p:pic>
        <p:nvPicPr>
          <p:cNvPr id="4" name="Объект 3"/>
          <p:cNvPicPr>
            <a:picLocks noGrp="1"/>
          </p:cNvPicPr>
          <p:nvPr>
            <p:ph idx="1"/>
          </p:nvPr>
        </p:nvPicPr>
        <p:blipFill rotWithShape="1">
          <a:blip r:embed="rId2"/>
          <a:srcRect l="28849" t="27076" r="7364" b="6911"/>
          <a:stretch/>
        </p:blipFill>
        <p:spPr bwMode="auto">
          <a:xfrm>
            <a:off x="3868738" y="1296079"/>
            <a:ext cx="7315200" cy="42563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80308049"/>
      </p:ext>
    </p:extLst>
  </p:cSld>
  <p:clrMapOvr>
    <a:masterClrMapping/>
  </p:clrMapOvr>
</p:sld>
</file>

<file path=ppt/theme/theme1.xml><?xml version="1.0" encoding="utf-8"?>
<a:theme xmlns:a="http://schemas.openxmlformats.org/drawingml/2006/main" name="Рамка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TM03457475[[fn=Рамка]]</Template>
  <TotalTime>11</TotalTime>
  <Words>341</Words>
  <Application>Microsoft Office PowerPoint</Application>
  <PresentationFormat>Широкоэкранный</PresentationFormat>
  <Paragraphs>44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Calibri</vt:lpstr>
      <vt:lpstr>Corbel</vt:lpstr>
      <vt:lpstr>Segoe UI</vt:lpstr>
      <vt:lpstr>Times New Roman</vt:lpstr>
      <vt:lpstr>Wingdings</vt:lpstr>
      <vt:lpstr>Wingdings 2</vt:lpstr>
      <vt:lpstr>Рамка</vt:lpstr>
      <vt:lpstr>Cities of Russia </vt:lpstr>
      <vt:lpstr>Introduction</vt:lpstr>
      <vt:lpstr>Data</vt:lpstr>
      <vt:lpstr>The first dataframe </vt:lpstr>
      <vt:lpstr>Methodology </vt:lpstr>
      <vt:lpstr>Correlation between population migration and the cost of housing</vt:lpstr>
      <vt:lpstr>K-Means Clustering </vt:lpstr>
      <vt:lpstr>Visualize information on the environmental situation </vt:lpstr>
      <vt:lpstr>Folium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Cities of Russia </dc:title>
  <dc:creator>Екатерина Карманова</dc:creator>
  <cp:lastModifiedBy>Екатерина Карманова</cp:lastModifiedBy>
  <cp:revision>4</cp:revision>
  <dcterms:created xsi:type="dcterms:W3CDTF">2020-01-11T15:06:12Z</dcterms:created>
  <dcterms:modified xsi:type="dcterms:W3CDTF">2020-01-11T15:17:45Z</dcterms:modified>
</cp:coreProperties>
</file>